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7" r:id="rId2"/>
    <p:sldId id="271" r:id="rId3"/>
    <p:sldId id="278" r:id="rId4"/>
    <p:sldId id="275" r:id="rId5"/>
    <p:sldId id="279" r:id="rId6"/>
    <p:sldId id="280" r:id="rId7"/>
    <p:sldId id="274" r:id="rId8"/>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856"/>
    <p:restoredTop sz="94648"/>
  </p:normalViewPr>
  <p:slideViewPr>
    <p:cSldViewPr snapToGrid="0">
      <p:cViewPr varScale="1">
        <p:scale>
          <a:sx n="198" d="100"/>
          <a:sy n="198" d="100"/>
        </p:scale>
        <p:origin x="18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15/11/2024</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5</a:t>
            </a:fld>
            <a:endParaRPr lang="en-AU" dirty="0"/>
          </a:p>
        </p:txBody>
      </p:sp>
    </p:spTree>
    <p:extLst>
      <p:ext uri="{BB962C8B-B14F-4D97-AF65-F5344CB8AC3E}">
        <p14:creationId xmlns:p14="http://schemas.microsoft.com/office/powerpoint/2010/main" val="1273891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6</a:t>
            </a:fld>
            <a:endParaRPr lang="en-AU" dirty="0"/>
          </a:p>
        </p:txBody>
      </p:sp>
    </p:spTree>
    <p:extLst>
      <p:ext uri="{BB962C8B-B14F-4D97-AF65-F5344CB8AC3E}">
        <p14:creationId xmlns:p14="http://schemas.microsoft.com/office/powerpoint/2010/main" val="3546008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7</a:t>
            </a:fld>
            <a:endParaRPr lang="en-AU" dirty="0"/>
          </a:p>
        </p:txBody>
      </p:sp>
    </p:spTree>
    <p:extLst>
      <p:ext uri="{BB962C8B-B14F-4D97-AF65-F5344CB8AC3E}">
        <p14:creationId xmlns:p14="http://schemas.microsoft.com/office/powerpoint/2010/main" val="286588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11/15/24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11/15/24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11/15/24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11/15/24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11/15/24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11/15/24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11/15/24</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11/15/24</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11/15/24</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11/15/24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11/15/24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11/15/24</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Luke 19:11-27</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cs typeface="Times New Roman" panose="02020603050405020304" pitchFamily="18" charset="0"/>
              </a:rPr>
              <a:t>3</a:t>
            </a:r>
            <a:r>
              <a:rPr lang="en-US" kern="0" dirty="0">
                <a:solidFill>
                  <a:schemeClr val="bg1"/>
                </a:solidFill>
                <a:latin typeface="Times New Roman" panose="02020603050405020304" pitchFamily="18" charset="0"/>
                <a:ea typeface="+mn-ea"/>
                <a:cs typeface="Times New Roman" panose="02020603050405020304" pitchFamily="18" charset="0"/>
              </a:rPr>
              <a:t>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351080"/>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11 </a:t>
            </a:r>
            <a:r>
              <a:rPr lang="en-AU" sz="2400" dirty="0">
                <a:solidFill>
                  <a:srgbClr val="FFFFFF"/>
                </a:solidFill>
                <a:effectLst/>
                <a:latin typeface="Times New Roman" panose="02020603050405020304" pitchFamily="18" charset="0"/>
                <a:ea typeface="Times New Roman" panose="02020603050405020304" pitchFamily="18" charset="0"/>
              </a:rPr>
              <a:t>As they heard these things, he proceeded to tell a parable, because he was near to Jerusalem, and because they supposed that the kingdom of God was to appear immediately.  </a:t>
            </a:r>
            <a:r>
              <a:rPr lang="en-AU" sz="2400" b="1" baseline="30000" dirty="0">
                <a:solidFill>
                  <a:srgbClr val="FFFFFF"/>
                </a:solidFill>
                <a:effectLst/>
                <a:latin typeface="Times New Roman" panose="02020603050405020304" pitchFamily="18" charset="0"/>
                <a:ea typeface="Times New Roman" panose="02020603050405020304" pitchFamily="18" charset="0"/>
              </a:rPr>
              <a:t>12 </a:t>
            </a:r>
            <a:r>
              <a:rPr lang="en-AU" sz="2400" dirty="0">
                <a:solidFill>
                  <a:srgbClr val="FFFFFF"/>
                </a:solidFill>
                <a:effectLst/>
                <a:latin typeface="Times New Roman" panose="02020603050405020304" pitchFamily="18" charset="0"/>
                <a:ea typeface="Times New Roman" panose="02020603050405020304" pitchFamily="18" charset="0"/>
              </a:rPr>
              <a:t>He said therefore, “A nobleman went into a far country to receive for himself a kingdom and then return.  </a:t>
            </a:r>
            <a:r>
              <a:rPr lang="en-AU" sz="2400" b="1" baseline="30000" dirty="0">
                <a:solidFill>
                  <a:srgbClr val="FFFFFF"/>
                </a:solidFill>
                <a:effectLst/>
                <a:latin typeface="Times New Roman" panose="02020603050405020304" pitchFamily="18" charset="0"/>
                <a:ea typeface="Times New Roman" panose="02020603050405020304" pitchFamily="18" charset="0"/>
              </a:rPr>
              <a:t>13 </a:t>
            </a:r>
            <a:r>
              <a:rPr lang="en-AU" sz="2400" dirty="0">
                <a:solidFill>
                  <a:srgbClr val="FFFFFF"/>
                </a:solidFill>
                <a:effectLst/>
                <a:latin typeface="Times New Roman" panose="02020603050405020304" pitchFamily="18" charset="0"/>
                <a:ea typeface="Times New Roman" panose="02020603050405020304" pitchFamily="18" charset="0"/>
              </a:rPr>
              <a:t>Calling ten of his servants, he gave them ten minas, and said to them, ‘Engage in business until I come.’ </a:t>
            </a:r>
            <a:r>
              <a:rPr lang="en-AU" sz="2400" b="1" baseline="30000" dirty="0">
                <a:solidFill>
                  <a:srgbClr val="FFFFFF"/>
                </a:solidFill>
                <a:effectLst/>
                <a:latin typeface="Times New Roman" panose="02020603050405020304" pitchFamily="18" charset="0"/>
                <a:ea typeface="Times New Roman" panose="02020603050405020304" pitchFamily="18" charset="0"/>
              </a:rPr>
              <a:t>14 </a:t>
            </a:r>
            <a:r>
              <a:rPr lang="en-AU" sz="2400" dirty="0">
                <a:solidFill>
                  <a:srgbClr val="FFFFFF"/>
                </a:solidFill>
                <a:effectLst/>
                <a:latin typeface="Times New Roman" panose="02020603050405020304" pitchFamily="18" charset="0"/>
                <a:ea typeface="Times New Roman" panose="02020603050405020304" pitchFamily="18" charset="0"/>
              </a:rPr>
              <a:t>But his citizens hated him and sent a delegation after him, saying, ‘We do not want this man to reign over us.’ </a:t>
            </a:r>
            <a:r>
              <a:rPr lang="en-AU" sz="2400" b="1" baseline="30000" dirty="0">
                <a:solidFill>
                  <a:srgbClr val="FFFFFF"/>
                </a:solidFill>
                <a:effectLst/>
                <a:latin typeface="Times New Roman" panose="02020603050405020304" pitchFamily="18" charset="0"/>
                <a:ea typeface="Times New Roman" panose="02020603050405020304" pitchFamily="18" charset="0"/>
              </a:rPr>
              <a:t>15 </a:t>
            </a:r>
            <a:r>
              <a:rPr lang="en-AU" sz="2400" dirty="0">
                <a:solidFill>
                  <a:srgbClr val="FFFFFF"/>
                </a:solidFill>
                <a:effectLst/>
                <a:latin typeface="Times New Roman" panose="02020603050405020304" pitchFamily="18" charset="0"/>
                <a:ea typeface="Times New Roman" panose="02020603050405020304" pitchFamily="18" charset="0"/>
              </a:rPr>
              <a:t>When he returned, having received the kingdom, he ordered these servants to whom he had given the money to be called to him, that he might know what they had gained by doing business.  </a:t>
            </a:r>
            <a:r>
              <a:rPr lang="en-AU" sz="2400" b="1" baseline="30000" dirty="0">
                <a:solidFill>
                  <a:srgbClr val="FFFFFF"/>
                </a:solidFill>
                <a:effectLst/>
                <a:latin typeface="Times New Roman" panose="02020603050405020304" pitchFamily="18" charset="0"/>
                <a:ea typeface="Times New Roman" panose="02020603050405020304" pitchFamily="18" charset="0"/>
              </a:rPr>
              <a:t>16 </a:t>
            </a:r>
            <a:r>
              <a:rPr lang="en-AU" sz="2400" dirty="0">
                <a:solidFill>
                  <a:srgbClr val="FFFFFF"/>
                </a:solidFill>
                <a:effectLst/>
                <a:latin typeface="Times New Roman" panose="02020603050405020304" pitchFamily="18" charset="0"/>
                <a:ea typeface="Times New Roman" panose="02020603050405020304" pitchFamily="18" charset="0"/>
              </a:rPr>
              <a:t>The first came before him, saying, ‘Lord, your mina has made ten minas more.’ </a:t>
            </a:r>
            <a:r>
              <a:rPr lang="en-AU" sz="2400" b="1" baseline="30000" dirty="0">
                <a:solidFill>
                  <a:srgbClr val="FFFFFF"/>
                </a:solidFill>
                <a:effectLst/>
                <a:latin typeface="Times New Roman" panose="02020603050405020304" pitchFamily="18" charset="0"/>
                <a:ea typeface="Times New Roman" panose="02020603050405020304" pitchFamily="18" charset="0"/>
              </a:rPr>
              <a:t>17 </a:t>
            </a:r>
            <a:r>
              <a:rPr lang="en-AU" sz="2400" dirty="0">
                <a:solidFill>
                  <a:srgbClr val="FFFFFF"/>
                </a:solidFill>
                <a:effectLst/>
                <a:latin typeface="Times New Roman" panose="02020603050405020304" pitchFamily="18" charset="0"/>
                <a:ea typeface="Times New Roman" panose="02020603050405020304" pitchFamily="18" charset="0"/>
              </a:rPr>
              <a:t>And he said to him, ‘Well done, good servant!  Because you have been faithful in a very little, you shall have authority over ten cities.’</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99362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468916"/>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18 </a:t>
            </a:r>
            <a:r>
              <a:rPr lang="en-AU" sz="2600" dirty="0">
                <a:solidFill>
                  <a:srgbClr val="FFFFFF"/>
                </a:solidFill>
                <a:effectLst/>
                <a:latin typeface="Times New Roman" panose="02020603050405020304" pitchFamily="18" charset="0"/>
                <a:ea typeface="Times New Roman" panose="02020603050405020304" pitchFamily="18" charset="0"/>
              </a:rPr>
              <a:t>And the second came, saying, ‘Lord, your mina has made five minas.’ </a:t>
            </a:r>
            <a:r>
              <a:rPr lang="en-AU" sz="2600" b="1" baseline="30000" dirty="0">
                <a:solidFill>
                  <a:srgbClr val="FFFFFF"/>
                </a:solidFill>
                <a:effectLst/>
                <a:latin typeface="Times New Roman" panose="02020603050405020304" pitchFamily="18" charset="0"/>
                <a:ea typeface="Times New Roman" panose="02020603050405020304" pitchFamily="18" charset="0"/>
              </a:rPr>
              <a:t>19 </a:t>
            </a:r>
            <a:r>
              <a:rPr lang="en-AU" sz="2600" dirty="0">
                <a:solidFill>
                  <a:srgbClr val="FFFFFF"/>
                </a:solidFill>
                <a:effectLst/>
                <a:latin typeface="Times New Roman" panose="02020603050405020304" pitchFamily="18" charset="0"/>
                <a:ea typeface="Times New Roman" panose="02020603050405020304" pitchFamily="18" charset="0"/>
              </a:rPr>
              <a:t>And he said to him, ‘And you are to be over five cities.’ </a:t>
            </a:r>
            <a:r>
              <a:rPr lang="en-AU" sz="2600" b="1" baseline="30000" dirty="0">
                <a:solidFill>
                  <a:srgbClr val="FFFFFF"/>
                </a:solidFill>
                <a:effectLst/>
                <a:latin typeface="Times New Roman" panose="02020603050405020304" pitchFamily="18" charset="0"/>
                <a:ea typeface="Times New Roman" panose="02020603050405020304" pitchFamily="18" charset="0"/>
              </a:rPr>
              <a:t>20 </a:t>
            </a:r>
            <a:r>
              <a:rPr lang="en-AU" sz="2600" dirty="0">
                <a:solidFill>
                  <a:srgbClr val="FFFFFF"/>
                </a:solidFill>
                <a:effectLst/>
                <a:latin typeface="Times New Roman" panose="02020603050405020304" pitchFamily="18" charset="0"/>
                <a:ea typeface="Times New Roman" panose="02020603050405020304" pitchFamily="18" charset="0"/>
              </a:rPr>
              <a:t>Then another came, saying, ‘Lord, here is your mina, which I kept laid away in a handkerchief;  </a:t>
            </a:r>
            <a:r>
              <a:rPr lang="en-AU" sz="2600" b="1" baseline="30000" dirty="0">
                <a:solidFill>
                  <a:srgbClr val="FFFFFF"/>
                </a:solidFill>
                <a:effectLst/>
                <a:latin typeface="Times New Roman" panose="02020603050405020304" pitchFamily="18" charset="0"/>
                <a:ea typeface="Times New Roman" panose="02020603050405020304" pitchFamily="18" charset="0"/>
              </a:rPr>
              <a:t>21 </a:t>
            </a:r>
            <a:r>
              <a:rPr lang="en-AU" sz="2600" dirty="0">
                <a:solidFill>
                  <a:srgbClr val="FFFFFF"/>
                </a:solidFill>
                <a:effectLst/>
                <a:latin typeface="Times New Roman" panose="02020603050405020304" pitchFamily="18" charset="0"/>
                <a:ea typeface="Times New Roman" panose="02020603050405020304" pitchFamily="18" charset="0"/>
              </a:rPr>
              <a:t>for I was afraid of you, because you are a severe man.  You take what you did not deposit, and reap what you did not sow.’ </a:t>
            </a:r>
            <a:r>
              <a:rPr lang="en-AU" sz="2600" b="1" baseline="30000" dirty="0">
                <a:solidFill>
                  <a:srgbClr val="FFFFFF"/>
                </a:solidFill>
                <a:effectLst/>
                <a:latin typeface="Times New Roman" panose="02020603050405020304" pitchFamily="18" charset="0"/>
                <a:ea typeface="Times New Roman" panose="02020603050405020304" pitchFamily="18" charset="0"/>
              </a:rPr>
              <a:t>22 </a:t>
            </a:r>
            <a:r>
              <a:rPr lang="en-AU" sz="2600" dirty="0">
                <a:solidFill>
                  <a:srgbClr val="FFFFFF"/>
                </a:solidFill>
                <a:effectLst/>
                <a:latin typeface="Times New Roman" panose="02020603050405020304" pitchFamily="18" charset="0"/>
                <a:ea typeface="Times New Roman" panose="02020603050405020304" pitchFamily="18" charset="0"/>
              </a:rPr>
              <a:t>He said to him, ‘I will condemn you with your own words, you wicked servant!  You knew that I was a severe man, taking what I did not deposit and reaping what I did not sow?  </a:t>
            </a:r>
            <a:r>
              <a:rPr lang="en-AU" sz="2600" b="1" baseline="30000" dirty="0">
                <a:solidFill>
                  <a:srgbClr val="FFFFFF"/>
                </a:solidFill>
                <a:effectLst/>
                <a:latin typeface="Times New Roman" panose="02020603050405020304" pitchFamily="18" charset="0"/>
                <a:ea typeface="Times New Roman" panose="02020603050405020304" pitchFamily="18" charset="0"/>
              </a:rPr>
              <a:t>23 </a:t>
            </a:r>
            <a:r>
              <a:rPr lang="en-AU" sz="2600" dirty="0">
                <a:solidFill>
                  <a:srgbClr val="FFFFFF"/>
                </a:solidFill>
                <a:effectLst/>
                <a:latin typeface="Times New Roman" panose="02020603050405020304" pitchFamily="18" charset="0"/>
                <a:ea typeface="Times New Roman" panose="02020603050405020304" pitchFamily="18" charset="0"/>
              </a:rPr>
              <a:t>Why then did you not put my money in the bank, and at my coming I might have collected it with interest?’</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495327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148554"/>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24 </a:t>
            </a:r>
            <a:r>
              <a:rPr lang="en-AU" sz="2600" dirty="0">
                <a:solidFill>
                  <a:srgbClr val="FFFFFF"/>
                </a:solidFill>
                <a:effectLst/>
                <a:latin typeface="Times New Roman" panose="02020603050405020304" pitchFamily="18" charset="0"/>
                <a:ea typeface="Times New Roman" panose="02020603050405020304" pitchFamily="18" charset="0"/>
              </a:rPr>
              <a:t>And he said to those who stood by, ‘Take the mina from him, and give it to the one who has the ten minas.’ </a:t>
            </a:r>
            <a:r>
              <a:rPr lang="en-AU" sz="2600" b="1" baseline="30000" dirty="0">
                <a:solidFill>
                  <a:srgbClr val="FFFFFF"/>
                </a:solidFill>
                <a:effectLst/>
                <a:latin typeface="Times New Roman" panose="02020603050405020304" pitchFamily="18" charset="0"/>
                <a:ea typeface="Times New Roman" panose="02020603050405020304" pitchFamily="18" charset="0"/>
              </a:rPr>
              <a:t>25 </a:t>
            </a:r>
            <a:r>
              <a:rPr lang="en-AU" sz="2600" dirty="0">
                <a:solidFill>
                  <a:srgbClr val="FFFFFF"/>
                </a:solidFill>
                <a:effectLst/>
                <a:latin typeface="Times New Roman" panose="02020603050405020304" pitchFamily="18" charset="0"/>
                <a:ea typeface="Times New Roman" panose="02020603050405020304" pitchFamily="18" charset="0"/>
              </a:rPr>
              <a:t>And they said to him, ‘Lord, he has ten minas!’ </a:t>
            </a:r>
            <a:r>
              <a:rPr lang="en-AU" sz="2600" b="1" baseline="30000" dirty="0">
                <a:solidFill>
                  <a:srgbClr val="FFFFFF"/>
                </a:solidFill>
                <a:effectLst/>
                <a:latin typeface="Times New Roman" panose="02020603050405020304" pitchFamily="18" charset="0"/>
                <a:ea typeface="Times New Roman" panose="02020603050405020304" pitchFamily="18" charset="0"/>
              </a:rPr>
              <a:t>26 </a:t>
            </a:r>
            <a:r>
              <a:rPr lang="en-AU" sz="2600" dirty="0">
                <a:solidFill>
                  <a:srgbClr val="FFFFFF"/>
                </a:solidFill>
                <a:effectLst/>
                <a:latin typeface="Times New Roman" panose="02020603050405020304" pitchFamily="18" charset="0"/>
                <a:ea typeface="Times New Roman" panose="02020603050405020304" pitchFamily="18" charset="0"/>
              </a:rPr>
              <a:t>‘I tell you that to everyone who has, more will be given, but from the one who has not, even what he has will be taken away.  </a:t>
            </a:r>
            <a:r>
              <a:rPr lang="en-AU" sz="2600" b="1" baseline="30000" dirty="0">
                <a:solidFill>
                  <a:srgbClr val="FFFFFF"/>
                </a:solidFill>
                <a:effectLst/>
                <a:latin typeface="Times New Roman" panose="02020603050405020304" pitchFamily="18" charset="0"/>
                <a:ea typeface="Times New Roman" panose="02020603050405020304" pitchFamily="18" charset="0"/>
              </a:rPr>
              <a:t>27 </a:t>
            </a:r>
            <a:r>
              <a:rPr lang="en-AU" sz="2600" dirty="0">
                <a:solidFill>
                  <a:srgbClr val="FFFFFF"/>
                </a:solidFill>
                <a:effectLst/>
                <a:latin typeface="Times New Roman" panose="02020603050405020304" pitchFamily="18" charset="0"/>
                <a:ea typeface="Times New Roman" panose="02020603050405020304" pitchFamily="18" charset="0"/>
              </a:rPr>
              <a:t>But as for these enemies of mine, who did not want me to reign over them, bring them here and slaughter them before me.’ ”</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698725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Living in the Gap.  Conducting the Business of Jesus until He Returns.</a:t>
            </a:r>
          </a:p>
        </p:txBody>
      </p:sp>
      <p:sp>
        <p:nvSpPr>
          <p:cNvPr id="4" name="TextBox 3">
            <a:extLst>
              <a:ext uri="{FF2B5EF4-FFF2-40B4-BE49-F238E27FC236}">
                <a16:creationId xmlns:a16="http://schemas.microsoft.com/office/drawing/2014/main" id="{B8454716-C142-2DEC-EC14-D256A76DFB37}"/>
              </a:ext>
            </a:extLst>
          </p:cNvPr>
          <p:cNvSpPr txBox="1"/>
          <p:nvPr/>
        </p:nvSpPr>
        <p:spPr>
          <a:xfrm>
            <a:off x="2802827" y="4884003"/>
            <a:ext cx="6334028" cy="830997"/>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When he returned, having received the kingdom, he ordered these servants to whom he had given the money to be called to him, that he might know what they had gained by doing business.</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AE292B95-ADF2-F1A1-E4DD-19B5775D91AE}"/>
              </a:ext>
            </a:extLst>
          </p:cNvPr>
          <p:cNvSpPr txBox="1"/>
          <p:nvPr/>
        </p:nvSpPr>
        <p:spPr>
          <a:xfrm>
            <a:off x="0" y="387019"/>
            <a:ext cx="9144000"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People expected Jesus was bringing the Kingdom of God immediately.   They were wrong.</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significant gap between when Jesus ascended into Heaven and when He returns.</a:t>
            </a:r>
          </a:p>
        </p:txBody>
      </p:sp>
      <p:sp>
        <p:nvSpPr>
          <p:cNvPr id="7" name="TextBox 6">
            <a:extLst>
              <a:ext uri="{FF2B5EF4-FFF2-40B4-BE49-F238E27FC236}">
                <a16:creationId xmlns:a16="http://schemas.microsoft.com/office/drawing/2014/main" id="{06D06ADE-A721-E8B2-9431-399186CE899C}"/>
              </a:ext>
            </a:extLst>
          </p:cNvPr>
          <p:cNvSpPr txBox="1"/>
          <p:nvPr/>
        </p:nvSpPr>
        <p:spPr>
          <a:xfrm>
            <a:off x="-1" y="1020378"/>
            <a:ext cx="347900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Nobleman  (represents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7273735E-50C2-B1FF-78E7-E1EB325BEBBE}"/>
              </a:ext>
            </a:extLst>
          </p:cNvPr>
          <p:cNvSpPr txBox="1"/>
          <p:nvPr/>
        </p:nvSpPr>
        <p:spPr>
          <a:xfrm>
            <a:off x="-17888" y="1885996"/>
            <a:ext cx="603646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Citizens  (Hate Jesus.  Do not want Him to be their King)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FF016CE6-0DA0-A0AF-0DEA-70FFC7D5CF16}"/>
              </a:ext>
            </a:extLst>
          </p:cNvPr>
          <p:cNvSpPr txBox="1"/>
          <p:nvPr/>
        </p:nvSpPr>
        <p:spPr>
          <a:xfrm>
            <a:off x="-35012" y="2822100"/>
            <a:ext cx="7858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Servants  (Entrusted with resources to carry on the business of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E490266-5593-BE1B-5B01-8D25128971DF}"/>
              </a:ext>
            </a:extLst>
          </p:cNvPr>
          <p:cNvSpPr txBox="1"/>
          <p:nvPr/>
        </p:nvSpPr>
        <p:spPr>
          <a:xfrm>
            <a:off x="178594" y="1299196"/>
            <a:ext cx="8965406"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far country” =  He will be absent for a significant period.</a:t>
            </a:r>
          </a:p>
        </p:txBody>
      </p:sp>
      <p:sp>
        <p:nvSpPr>
          <p:cNvPr id="9" name="TextBox 8">
            <a:extLst>
              <a:ext uri="{FF2B5EF4-FFF2-40B4-BE49-F238E27FC236}">
                <a16:creationId xmlns:a16="http://schemas.microsoft.com/office/drawing/2014/main" id="{4B43376E-DE69-F403-F2BE-AF77819C80DB}"/>
              </a:ext>
            </a:extLst>
          </p:cNvPr>
          <p:cNvSpPr txBox="1"/>
          <p:nvPr/>
        </p:nvSpPr>
        <p:spPr>
          <a:xfrm>
            <a:off x="3214688" y="1028719"/>
            <a:ext cx="5114924"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ascends to the Father to receive His Kingdom</a:t>
            </a:r>
          </a:p>
        </p:txBody>
      </p:sp>
      <p:sp>
        <p:nvSpPr>
          <p:cNvPr id="10" name="TextBox 9">
            <a:extLst>
              <a:ext uri="{FF2B5EF4-FFF2-40B4-BE49-F238E27FC236}">
                <a16:creationId xmlns:a16="http://schemas.microsoft.com/office/drawing/2014/main" id="{822DECC6-E0BD-8134-BA60-7190A8AD607B}"/>
              </a:ext>
            </a:extLst>
          </p:cNvPr>
          <p:cNvSpPr txBox="1"/>
          <p:nvPr/>
        </p:nvSpPr>
        <p:spPr>
          <a:xfrm>
            <a:off x="132131" y="2163577"/>
            <a:ext cx="8965406"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majority reject the Lordship of Jesus.  They do not want Him to be Lord and Master.</a:t>
            </a:r>
          </a:p>
        </p:txBody>
      </p:sp>
      <p:sp>
        <p:nvSpPr>
          <p:cNvPr id="11" name="TextBox 10">
            <a:extLst>
              <a:ext uri="{FF2B5EF4-FFF2-40B4-BE49-F238E27FC236}">
                <a16:creationId xmlns:a16="http://schemas.microsoft.com/office/drawing/2014/main" id="{F53904F7-E00D-AEBC-3B8F-32014D20A6C8}"/>
              </a:ext>
            </a:extLst>
          </p:cNvPr>
          <p:cNvSpPr txBox="1"/>
          <p:nvPr/>
        </p:nvSpPr>
        <p:spPr>
          <a:xfrm>
            <a:off x="129295" y="3088661"/>
            <a:ext cx="8965406" cy="646331"/>
          </a:xfrm>
          <a:prstGeom prst="rect">
            <a:avLst/>
          </a:prstGeom>
          <a:noFill/>
        </p:spPr>
        <p:txBody>
          <a:bodyPr wrap="square" rtlCol="0">
            <a:spAutoFit/>
          </a:bodyPr>
          <a:lstStyle/>
          <a:p>
            <a:pPr marL="179388" indent="-179388" algn="l">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Every</a:t>
            </a:r>
            <a:r>
              <a:rPr lang="en-AU" dirty="0">
                <a:solidFill>
                  <a:schemeClr val="bg1"/>
                </a:solidFill>
                <a:latin typeface="Times New Roman" panose="02020603050405020304" pitchFamily="18" charset="0"/>
                <a:cs typeface="Times New Roman" panose="02020603050405020304" pitchFamily="18" charset="0"/>
              </a:rPr>
              <a:t> servant was given resources for the mission.  No one missed out.</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 servants use every resource for Jesus’ Business.    Rewarded (Share in the Kingdom)</a:t>
            </a:r>
          </a:p>
        </p:txBody>
      </p:sp>
      <p:sp>
        <p:nvSpPr>
          <p:cNvPr id="14" name="TextBox 13">
            <a:extLst>
              <a:ext uri="{FF2B5EF4-FFF2-40B4-BE49-F238E27FC236}">
                <a16:creationId xmlns:a16="http://schemas.microsoft.com/office/drawing/2014/main" id="{5ABFA7BB-3086-BF35-711B-41F37B14F441}"/>
              </a:ext>
            </a:extLst>
          </p:cNvPr>
          <p:cNvSpPr txBox="1"/>
          <p:nvPr/>
        </p:nvSpPr>
        <p:spPr>
          <a:xfrm>
            <a:off x="838044" y="3958854"/>
            <a:ext cx="7128695" cy="646331"/>
          </a:xfrm>
          <a:prstGeom prst="rect">
            <a:avLst/>
          </a:prstGeom>
          <a:noFill/>
          <a:ln>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When Jesus returns, He wants to know: “What have you done in “the Gap”</a:t>
            </a:r>
          </a:p>
          <a:p>
            <a:pPr algn="ctr"/>
            <a:r>
              <a:rPr lang="en-AU" dirty="0">
                <a:solidFill>
                  <a:srgbClr val="FFFF00"/>
                </a:solidFill>
                <a:latin typeface="Times New Roman" panose="02020603050405020304" pitchFamily="18" charset="0"/>
                <a:cs typeface="Times New Roman" panose="02020603050405020304" pitchFamily="18" charset="0"/>
              </a:rPr>
              <a:t>The Business of Jesus  –  To Seek &amp; Save the Lost</a:t>
            </a:r>
          </a:p>
        </p:txBody>
      </p:sp>
    </p:spTree>
    <p:extLst>
      <p:ext uri="{BB962C8B-B14F-4D97-AF65-F5344CB8AC3E}">
        <p14:creationId xmlns:p14="http://schemas.microsoft.com/office/powerpoint/2010/main" val="119574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bg/>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12" grpId="0"/>
      <p:bldP spid="7" grpId="0"/>
      <p:bldP spid="2" grpId="0"/>
      <p:bldP spid="3" grpId="0"/>
      <p:bldP spid="8" grpId="0"/>
      <p:bldP spid="9" grpId="0"/>
      <p:bldP spid="10" grpId="0"/>
      <p:bldP spid="11" grpId="0" uiExpand="1" build="p"/>
      <p:bldP spid="14"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Living in the Gap.  Conducting the Business of Jesus until He Returns.</a:t>
            </a:r>
          </a:p>
        </p:txBody>
      </p:sp>
      <p:sp>
        <p:nvSpPr>
          <p:cNvPr id="12" name="TextBox 11">
            <a:extLst>
              <a:ext uri="{FF2B5EF4-FFF2-40B4-BE49-F238E27FC236}">
                <a16:creationId xmlns:a16="http://schemas.microsoft.com/office/drawing/2014/main" id="{AE292B95-ADF2-F1A1-E4DD-19B5775D91AE}"/>
              </a:ext>
            </a:extLst>
          </p:cNvPr>
          <p:cNvSpPr txBox="1"/>
          <p:nvPr/>
        </p:nvSpPr>
        <p:spPr>
          <a:xfrm>
            <a:off x="178592" y="387019"/>
            <a:ext cx="8965407"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significant gap between when Jesus ascended into Heaven and when He returns.</a:t>
            </a:r>
          </a:p>
        </p:txBody>
      </p:sp>
      <p:sp>
        <p:nvSpPr>
          <p:cNvPr id="7" name="TextBox 6">
            <a:extLst>
              <a:ext uri="{FF2B5EF4-FFF2-40B4-BE49-F238E27FC236}">
                <a16:creationId xmlns:a16="http://schemas.microsoft.com/office/drawing/2014/main" id="{06D06ADE-A721-E8B2-9431-399186CE899C}"/>
              </a:ext>
            </a:extLst>
          </p:cNvPr>
          <p:cNvSpPr txBox="1"/>
          <p:nvPr/>
        </p:nvSpPr>
        <p:spPr>
          <a:xfrm>
            <a:off x="-2" y="756351"/>
            <a:ext cx="347900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Nobleman  (represents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7273735E-50C2-B1FF-78E7-E1EB325BEBBE}"/>
              </a:ext>
            </a:extLst>
          </p:cNvPr>
          <p:cNvSpPr txBox="1"/>
          <p:nvPr/>
        </p:nvSpPr>
        <p:spPr>
          <a:xfrm>
            <a:off x="14286" y="1350725"/>
            <a:ext cx="603646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Citizens  (Hate Jesus.  Do not want Him to be their King)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FF016CE6-0DA0-A0AF-0DEA-70FFC7D5CF16}"/>
              </a:ext>
            </a:extLst>
          </p:cNvPr>
          <p:cNvSpPr txBox="1"/>
          <p:nvPr/>
        </p:nvSpPr>
        <p:spPr>
          <a:xfrm>
            <a:off x="-2" y="2590939"/>
            <a:ext cx="7858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Servants  (Entrusted with resources to carry on the business of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E490266-5593-BE1B-5B01-8D25128971DF}"/>
              </a:ext>
            </a:extLst>
          </p:cNvPr>
          <p:cNvSpPr txBox="1"/>
          <p:nvPr/>
        </p:nvSpPr>
        <p:spPr>
          <a:xfrm>
            <a:off x="178593" y="1035169"/>
            <a:ext cx="8965406"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far country” =  He will be absent for a significant period.</a:t>
            </a:r>
          </a:p>
        </p:txBody>
      </p:sp>
      <p:sp>
        <p:nvSpPr>
          <p:cNvPr id="9" name="TextBox 8">
            <a:extLst>
              <a:ext uri="{FF2B5EF4-FFF2-40B4-BE49-F238E27FC236}">
                <a16:creationId xmlns:a16="http://schemas.microsoft.com/office/drawing/2014/main" id="{4B43376E-DE69-F403-F2BE-AF77819C80DB}"/>
              </a:ext>
            </a:extLst>
          </p:cNvPr>
          <p:cNvSpPr txBox="1"/>
          <p:nvPr/>
        </p:nvSpPr>
        <p:spPr>
          <a:xfrm>
            <a:off x="3214687" y="764692"/>
            <a:ext cx="5114924"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ascends to the Father to receive His Kingdom</a:t>
            </a:r>
          </a:p>
        </p:txBody>
      </p:sp>
      <p:sp>
        <p:nvSpPr>
          <p:cNvPr id="10" name="TextBox 9">
            <a:extLst>
              <a:ext uri="{FF2B5EF4-FFF2-40B4-BE49-F238E27FC236}">
                <a16:creationId xmlns:a16="http://schemas.microsoft.com/office/drawing/2014/main" id="{822DECC6-E0BD-8134-BA60-7190A8AD607B}"/>
              </a:ext>
            </a:extLst>
          </p:cNvPr>
          <p:cNvSpPr txBox="1"/>
          <p:nvPr/>
        </p:nvSpPr>
        <p:spPr>
          <a:xfrm>
            <a:off x="164305" y="1628306"/>
            <a:ext cx="8965406"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majority reject the Lordship of Jesus.  They do not want Him to be Lord and Master.</a:t>
            </a:r>
          </a:p>
        </p:txBody>
      </p:sp>
      <p:sp>
        <p:nvSpPr>
          <p:cNvPr id="11" name="TextBox 10">
            <a:extLst>
              <a:ext uri="{FF2B5EF4-FFF2-40B4-BE49-F238E27FC236}">
                <a16:creationId xmlns:a16="http://schemas.microsoft.com/office/drawing/2014/main" id="{F53904F7-E00D-AEBC-3B8F-32014D20A6C8}"/>
              </a:ext>
            </a:extLst>
          </p:cNvPr>
          <p:cNvSpPr txBox="1"/>
          <p:nvPr/>
        </p:nvSpPr>
        <p:spPr>
          <a:xfrm>
            <a:off x="164305" y="2857500"/>
            <a:ext cx="8965406" cy="1754326"/>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 servants use every resource for Jesus’ Business.    Rewarded (Share in the Kingdom)</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Unfaithful servants – Afraid to serve;  Afraid of Jesus (don’t really know Jesus &amp; His mercy);</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Don’t value the investment Jesus has made.    Don’t love “the Lost” like Jesus loves them.</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only wants us to use what we </a:t>
            </a:r>
            <a:r>
              <a:rPr lang="en-AU" u="sng" dirty="0">
                <a:solidFill>
                  <a:schemeClr val="bg1"/>
                </a:solidFill>
                <a:latin typeface="Times New Roman" panose="02020603050405020304" pitchFamily="18" charset="0"/>
                <a:cs typeface="Times New Roman" panose="02020603050405020304" pitchFamily="18" charset="0"/>
              </a:rPr>
              <a:t>do</a:t>
            </a:r>
            <a:r>
              <a:rPr lang="en-AU" dirty="0">
                <a:solidFill>
                  <a:schemeClr val="bg1"/>
                </a:solidFill>
                <a:latin typeface="Times New Roman" panose="02020603050405020304" pitchFamily="18" charset="0"/>
                <a:cs typeface="Times New Roman" panose="02020603050405020304" pitchFamily="18" charset="0"/>
              </a:rPr>
              <a:t> have.    A “simple faith” is enough.</a:t>
            </a:r>
          </a:p>
          <a:p>
            <a:pPr marL="179388" indent="-179388" algn="l">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The method of Jesus:</a:t>
            </a:r>
            <a:r>
              <a:rPr lang="en-AU" dirty="0">
                <a:solidFill>
                  <a:schemeClr val="bg1"/>
                </a:solidFill>
                <a:latin typeface="Times New Roman" panose="02020603050405020304" pitchFamily="18" charset="0"/>
                <a:cs typeface="Times New Roman" panose="02020603050405020304" pitchFamily="18" charset="0"/>
              </a:rPr>
              <a:t>  to use a multitude of willing, faithful servants, in the Gap.</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Wicked servant lost his inheritance.</a:t>
            </a:r>
          </a:p>
        </p:txBody>
      </p:sp>
      <p:sp>
        <p:nvSpPr>
          <p:cNvPr id="14" name="TextBox 13">
            <a:extLst>
              <a:ext uri="{FF2B5EF4-FFF2-40B4-BE49-F238E27FC236}">
                <a16:creationId xmlns:a16="http://schemas.microsoft.com/office/drawing/2014/main" id="{5ABFA7BB-3086-BF35-711B-41F37B14F441}"/>
              </a:ext>
            </a:extLst>
          </p:cNvPr>
          <p:cNvSpPr txBox="1"/>
          <p:nvPr/>
        </p:nvSpPr>
        <p:spPr>
          <a:xfrm>
            <a:off x="561149" y="1979754"/>
            <a:ext cx="7128695" cy="646331"/>
          </a:xfrm>
          <a:prstGeom prst="rect">
            <a:avLst/>
          </a:prstGeom>
          <a:noFill/>
          <a:ln>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When Jesus returns, He wants to know: “What have you done in “the Gap”</a:t>
            </a:r>
          </a:p>
          <a:p>
            <a:pPr algn="ctr"/>
            <a:r>
              <a:rPr lang="en-AU" dirty="0">
                <a:solidFill>
                  <a:srgbClr val="FFFF00"/>
                </a:solidFill>
                <a:latin typeface="Times New Roman" panose="02020603050405020304" pitchFamily="18" charset="0"/>
                <a:cs typeface="Times New Roman" panose="02020603050405020304" pitchFamily="18" charset="0"/>
              </a:rPr>
              <a:t>The Business of Jesus  –  To Seek &amp; Save the Lost</a:t>
            </a:r>
          </a:p>
        </p:txBody>
      </p:sp>
    </p:spTree>
    <p:extLst>
      <p:ext uri="{BB962C8B-B14F-4D97-AF65-F5344CB8AC3E}">
        <p14:creationId xmlns:p14="http://schemas.microsoft.com/office/powerpoint/2010/main" val="378450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Living in the Gap.  Conducting the Business of Jesus until He Returns.</a:t>
            </a:r>
          </a:p>
        </p:txBody>
      </p:sp>
      <p:sp>
        <p:nvSpPr>
          <p:cNvPr id="4" name="TextBox 3">
            <a:extLst>
              <a:ext uri="{FF2B5EF4-FFF2-40B4-BE49-F238E27FC236}">
                <a16:creationId xmlns:a16="http://schemas.microsoft.com/office/drawing/2014/main" id="{B8454716-C142-2DEC-EC14-D256A76DFB37}"/>
              </a:ext>
            </a:extLst>
          </p:cNvPr>
          <p:cNvSpPr txBox="1"/>
          <p:nvPr/>
        </p:nvSpPr>
        <p:spPr>
          <a:xfrm>
            <a:off x="1370103" y="5133067"/>
            <a:ext cx="6334028" cy="584775"/>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27 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as for these enemies of mine, who did not want me to reign over them, bring them here and slaughter them before me.</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AE292B95-ADF2-F1A1-E4DD-19B5775D91AE}"/>
              </a:ext>
            </a:extLst>
          </p:cNvPr>
          <p:cNvSpPr txBox="1"/>
          <p:nvPr/>
        </p:nvSpPr>
        <p:spPr>
          <a:xfrm>
            <a:off x="178592" y="387019"/>
            <a:ext cx="8965407"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significant gap between when Jesus ascended into Heaven and when He returns.</a:t>
            </a:r>
          </a:p>
        </p:txBody>
      </p:sp>
      <p:sp>
        <p:nvSpPr>
          <p:cNvPr id="7" name="TextBox 6">
            <a:extLst>
              <a:ext uri="{FF2B5EF4-FFF2-40B4-BE49-F238E27FC236}">
                <a16:creationId xmlns:a16="http://schemas.microsoft.com/office/drawing/2014/main" id="{06D06ADE-A721-E8B2-9431-399186CE899C}"/>
              </a:ext>
            </a:extLst>
          </p:cNvPr>
          <p:cNvSpPr txBox="1"/>
          <p:nvPr/>
        </p:nvSpPr>
        <p:spPr>
          <a:xfrm>
            <a:off x="-2" y="756351"/>
            <a:ext cx="347900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Nobleman  (represents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7273735E-50C2-B1FF-78E7-E1EB325BEBBE}"/>
              </a:ext>
            </a:extLst>
          </p:cNvPr>
          <p:cNvSpPr txBox="1"/>
          <p:nvPr/>
        </p:nvSpPr>
        <p:spPr>
          <a:xfrm>
            <a:off x="14285" y="3956666"/>
            <a:ext cx="603646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Citizens  (Hate Jesus.  Do not want Him to be their King)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FF016CE6-0DA0-A0AF-0DEA-70FFC7D5CF16}"/>
              </a:ext>
            </a:extLst>
          </p:cNvPr>
          <p:cNvSpPr txBox="1"/>
          <p:nvPr/>
        </p:nvSpPr>
        <p:spPr>
          <a:xfrm>
            <a:off x="14285" y="1981945"/>
            <a:ext cx="785812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Servants  (Entrusted with resources to carry on the business of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E490266-5593-BE1B-5B01-8D25128971DF}"/>
              </a:ext>
            </a:extLst>
          </p:cNvPr>
          <p:cNvSpPr txBox="1"/>
          <p:nvPr/>
        </p:nvSpPr>
        <p:spPr>
          <a:xfrm>
            <a:off x="178593" y="1035169"/>
            <a:ext cx="8965406"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far country” =  He will be absent for a significant period.</a:t>
            </a:r>
          </a:p>
        </p:txBody>
      </p:sp>
      <p:sp>
        <p:nvSpPr>
          <p:cNvPr id="9" name="TextBox 8">
            <a:extLst>
              <a:ext uri="{FF2B5EF4-FFF2-40B4-BE49-F238E27FC236}">
                <a16:creationId xmlns:a16="http://schemas.microsoft.com/office/drawing/2014/main" id="{4B43376E-DE69-F403-F2BE-AF77819C80DB}"/>
              </a:ext>
            </a:extLst>
          </p:cNvPr>
          <p:cNvSpPr txBox="1"/>
          <p:nvPr/>
        </p:nvSpPr>
        <p:spPr>
          <a:xfrm>
            <a:off x="3214687" y="764692"/>
            <a:ext cx="5114924"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ascends to the Father to receive His Kingdom</a:t>
            </a:r>
          </a:p>
        </p:txBody>
      </p:sp>
      <p:sp>
        <p:nvSpPr>
          <p:cNvPr id="10" name="TextBox 9">
            <a:extLst>
              <a:ext uri="{FF2B5EF4-FFF2-40B4-BE49-F238E27FC236}">
                <a16:creationId xmlns:a16="http://schemas.microsoft.com/office/drawing/2014/main" id="{822DECC6-E0BD-8134-BA60-7190A8AD607B}"/>
              </a:ext>
            </a:extLst>
          </p:cNvPr>
          <p:cNvSpPr txBox="1"/>
          <p:nvPr/>
        </p:nvSpPr>
        <p:spPr>
          <a:xfrm>
            <a:off x="164304" y="4234247"/>
            <a:ext cx="8965406"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majority reject the Lordship of Jesus.  They do not want Him to be Lord and Master.</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wanting Jesus to be one’s King doesn’t make it so.  Jesus IS King.  He  WILL  rule.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There will be a “Day of Reckoning”.  </a:t>
            </a:r>
            <a:r>
              <a:rPr lang="en-AU" dirty="0">
                <a:solidFill>
                  <a:srgbClr val="FFFF00"/>
                </a:solidFill>
                <a:latin typeface="Times New Roman" panose="02020603050405020304" pitchFamily="18" charset="0"/>
                <a:cs typeface="Times New Roman" panose="02020603050405020304" pitchFamily="18" charset="0"/>
              </a:rPr>
              <a:t>Here in the Gap we choose our path for eternity.</a:t>
            </a:r>
          </a:p>
        </p:txBody>
      </p:sp>
      <p:sp>
        <p:nvSpPr>
          <p:cNvPr id="11" name="TextBox 10">
            <a:extLst>
              <a:ext uri="{FF2B5EF4-FFF2-40B4-BE49-F238E27FC236}">
                <a16:creationId xmlns:a16="http://schemas.microsoft.com/office/drawing/2014/main" id="{F53904F7-E00D-AEBC-3B8F-32014D20A6C8}"/>
              </a:ext>
            </a:extLst>
          </p:cNvPr>
          <p:cNvSpPr txBox="1"/>
          <p:nvPr/>
        </p:nvSpPr>
        <p:spPr>
          <a:xfrm>
            <a:off x="178592" y="2248506"/>
            <a:ext cx="8965406" cy="1754326"/>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 servants use every resource for Jesus’ Business.    Rewarded (Share in the Kingdom)</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Unfaithful servants – Afraid to serve;  Afraid of Jesus (don’t really know Jesus &amp; His mercy);</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Don’t value the investment Jesus has made.    Don’t love “the Lost” like Jesus loves them.</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only wants us to use what we </a:t>
            </a:r>
            <a:r>
              <a:rPr lang="en-AU" u="sng" dirty="0">
                <a:solidFill>
                  <a:schemeClr val="bg1"/>
                </a:solidFill>
                <a:latin typeface="Times New Roman" panose="02020603050405020304" pitchFamily="18" charset="0"/>
                <a:cs typeface="Times New Roman" panose="02020603050405020304" pitchFamily="18" charset="0"/>
              </a:rPr>
              <a:t>do</a:t>
            </a:r>
            <a:r>
              <a:rPr lang="en-AU" dirty="0">
                <a:solidFill>
                  <a:schemeClr val="bg1"/>
                </a:solidFill>
                <a:latin typeface="Times New Roman" panose="02020603050405020304" pitchFamily="18" charset="0"/>
                <a:cs typeface="Times New Roman" panose="02020603050405020304" pitchFamily="18" charset="0"/>
              </a:rPr>
              <a:t> have.    A “simple faith” is enough.</a:t>
            </a:r>
          </a:p>
          <a:p>
            <a:pPr marL="179388" indent="-179388" algn="l">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The method of Jesus:</a:t>
            </a:r>
            <a:r>
              <a:rPr lang="en-AU" dirty="0">
                <a:solidFill>
                  <a:schemeClr val="bg1"/>
                </a:solidFill>
                <a:latin typeface="Times New Roman" panose="02020603050405020304" pitchFamily="18" charset="0"/>
                <a:cs typeface="Times New Roman" panose="02020603050405020304" pitchFamily="18" charset="0"/>
              </a:rPr>
              <a:t>  to use a multitude of willing, faithful servants, in the Gap.</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Wicked servant lost his inheritance.</a:t>
            </a:r>
          </a:p>
        </p:txBody>
      </p:sp>
      <p:sp>
        <p:nvSpPr>
          <p:cNvPr id="14" name="TextBox 13">
            <a:extLst>
              <a:ext uri="{FF2B5EF4-FFF2-40B4-BE49-F238E27FC236}">
                <a16:creationId xmlns:a16="http://schemas.microsoft.com/office/drawing/2014/main" id="{5ABFA7BB-3086-BF35-711B-41F37B14F441}"/>
              </a:ext>
            </a:extLst>
          </p:cNvPr>
          <p:cNvSpPr txBox="1"/>
          <p:nvPr/>
        </p:nvSpPr>
        <p:spPr>
          <a:xfrm>
            <a:off x="575436" y="1370760"/>
            <a:ext cx="7128695" cy="646331"/>
          </a:xfrm>
          <a:prstGeom prst="rect">
            <a:avLst/>
          </a:prstGeom>
          <a:noFill/>
          <a:ln>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When Jesus returns, He wants to know: “What have you done in “the Gap”</a:t>
            </a:r>
          </a:p>
          <a:p>
            <a:pPr algn="ctr"/>
            <a:r>
              <a:rPr lang="en-AU" dirty="0">
                <a:solidFill>
                  <a:srgbClr val="FFFF00"/>
                </a:solidFill>
                <a:latin typeface="Times New Roman" panose="02020603050405020304" pitchFamily="18" charset="0"/>
                <a:cs typeface="Times New Roman" panose="02020603050405020304" pitchFamily="18" charset="0"/>
              </a:rPr>
              <a:t>The Business of Jesus  –  To Seek &amp; Save the Lost</a:t>
            </a:r>
          </a:p>
        </p:txBody>
      </p:sp>
    </p:spTree>
    <p:extLst>
      <p:ext uri="{BB962C8B-B14F-4D97-AF65-F5344CB8AC3E}">
        <p14:creationId xmlns:p14="http://schemas.microsoft.com/office/powerpoint/2010/main" val="368535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3954</TotalTime>
  <Words>1242</Words>
  <Application>Microsoft Macintosh PowerPoint</Application>
  <PresentationFormat>On-screen Show (16:10)</PresentationFormat>
  <Paragraphs>66</Paragraphs>
  <Slides>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110</cp:revision>
  <cp:lastPrinted>2024-11-15T06:50:17Z</cp:lastPrinted>
  <dcterms:created xsi:type="dcterms:W3CDTF">2024-07-12T04:24:48Z</dcterms:created>
  <dcterms:modified xsi:type="dcterms:W3CDTF">2024-11-15T06:53:16Z</dcterms:modified>
</cp:coreProperties>
</file>